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0" r:id="rId3"/>
    <p:sldId id="269" r:id="rId4"/>
    <p:sldId id="271" r:id="rId5"/>
    <p:sldId id="268" r:id="rId6"/>
    <p:sldId id="267" r:id="rId7"/>
    <p:sldId id="266" r:id="rId8"/>
    <p:sldId id="265" r:id="rId9"/>
    <p:sldId id="264" r:id="rId10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7FF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8323-B657-4942-89F3-7F459221034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A02D-C65A-490E-AB41-A682E9C3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4A18-69C1-478E-B2E9-DF0425BDA899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4FF7-A99D-4DDA-869B-8E54ABA6B1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3763505" cy="1569660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Radical Days of The French </a:t>
            </a:r>
            <a:r>
              <a:rPr lang="en-US" sz="3200" b="1">
                <a:solidFill>
                  <a:schemeClr val="bg1"/>
                </a:solidFill>
              </a:rPr>
              <a:t>Revolution Part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220" y="4298698"/>
            <a:ext cx="3429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SUFFRAGE</a:t>
            </a:r>
            <a:r>
              <a:rPr lang="en-US" sz="3600" b="1" dirty="0">
                <a:solidFill>
                  <a:schemeClr val="bg1"/>
                </a:solidFill>
              </a:rPr>
              <a:t> – The right to vote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630507"/>
            <a:ext cx="4038600" cy="954107"/>
          </a:xfrm>
          <a:prstGeom prst="rect">
            <a:avLst/>
          </a:prstGeom>
          <a:solidFill>
            <a:srgbClr val="7DC7FF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National Convention </a:t>
            </a:r>
            <a:r>
              <a:rPr lang="en-US" sz="2800" dirty="0"/>
              <a:t>– </a:t>
            </a:r>
            <a:r>
              <a:rPr lang="en-US" sz="2400" dirty="0"/>
              <a:t>new legislative body of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4881" y="3401705"/>
            <a:ext cx="4267200" cy="249299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u="sng" dirty="0">
                <a:solidFill>
                  <a:schemeClr val="bg1"/>
                </a:solidFill>
              </a:rPr>
              <a:t>National Convention </a:t>
            </a:r>
            <a:r>
              <a:rPr lang="en-US" sz="2600" dirty="0">
                <a:solidFill>
                  <a:schemeClr val="bg1"/>
                </a:solidFill>
              </a:rPr>
              <a:t>gives </a:t>
            </a:r>
            <a:r>
              <a:rPr lang="en-US" sz="2600" u="sng" dirty="0">
                <a:solidFill>
                  <a:schemeClr val="bg1"/>
                </a:solidFill>
              </a:rPr>
              <a:t>suffrage </a:t>
            </a:r>
            <a:r>
              <a:rPr lang="en-US" sz="2600" dirty="0">
                <a:solidFill>
                  <a:schemeClr val="bg1"/>
                </a:solidFill>
              </a:rPr>
              <a:t>to all male citizens, not just property owner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</a:rPr>
              <a:t>Abolished monarchy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</a:rPr>
              <a:t>Created new Constitution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</a:rPr>
              <a:t>King and Queen executed</a:t>
            </a:r>
          </a:p>
        </p:txBody>
      </p:sp>
      <p:pic>
        <p:nvPicPr>
          <p:cNvPr id="25602" name="Picture 2" descr="http://www.art-prints-on-demand.com/kunst/french_school/execution_of_marie_antoin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363" y="304800"/>
            <a:ext cx="4118323" cy="2590800"/>
          </a:xfrm>
          <a:prstGeom prst="rect">
            <a:avLst/>
          </a:prstGeom>
          <a:noFill/>
        </p:spPr>
      </p:pic>
      <p:sp>
        <p:nvSpPr>
          <p:cNvPr id="10" name="Equal 9"/>
          <p:cNvSpPr/>
          <p:nvPr/>
        </p:nvSpPr>
        <p:spPr>
          <a:xfrm>
            <a:off x="-1371600" y="6096000"/>
            <a:ext cx="12039600" cy="7620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5816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Divided Country</a:t>
            </a:r>
            <a:endParaRPr lang="en-US" sz="4000" dirty="0">
              <a:solidFill>
                <a:srgbClr val="FFFF00"/>
              </a:solidFill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•	Not all support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u="sng" dirty="0">
                <a:solidFill>
                  <a:srgbClr val="FFFF00"/>
                </a:solidFill>
              </a:rPr>
              <a:t>Robespierre </a:t>
            </a:r>
            <a:r>
              <a:rPr lang="en-US" sz="2400" u="sng" dirty="0">
                <a:solidFill>
                  <a:srgbClr val="FFFF00"/>
                </a:solidFill>
              </a:rPr>
              <a:t>(shrewd lawyer &amp; politician)</a:t>
            </a:r>
            <a:r>
              <a:rPr lang="en-US" sz="2800" b="1" u="sng" dirty="0">
                <a:solidFill>
                  <a:srgbClr val="FFFF00"/>
                </a:solidFill>
              </a:rPr>
              <a:t> Assumes Control</a:t>
            </a:r>
            <a:endParaRPr lang="en-US" sz="2800" u="sng" dirty="0">
              <a:solidFill>
                <a:srgbClr val="FFFF00"/>
              </a:solidFill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Maximilien Robespierre </a:t>
            </a:r>
            <a:r>
              <a:rPr lang="en-US" sz="2800" dirty="0">
                <a:solidFill>
                  <a:schemeClr val="bg1"/>
                </a:solidFill>
              </a:rPr>
              <a:t>—Jacobin leader rules France for year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known as </a:t>
            </a:r>
            <a:r>
              <a:rPr lang="en-US" sz="2800" b="1" dirty="0">
                <a:solidFill>
                  <a:srgbClr val="FFFF00"/>
                </a:solidFill>
              </a:rPr>
              <a:t>“the Incorruptible”</a:t>
            </a:r>
            <a:r>
              <a:rPr lang="en-US" sz="2800" dirty="0">
                <a:solidFill>
                  <a:schemeClr val="bg1"/>
                </a:solidFill>
              </a:rPr>
              <a:t> by followers/ </a:t>
            </a:r>
            <a:r>
              <a:rPr lang="en-US" sz="2800" b="1" dirty="0">
                <a:solidFill>
                  <a:srgbClr val="FFFF00"/>
                </a:solidFill>
              </a:rPr>
              <a:t>tyrant</a:t>
            </a:r>
            <a:r>
              <a:rPr lang="en-US" sz="2800" dirty="0">
                <a:solidFill>
                  <a:schemeClr val="bg1"/>
                </a:solidFill>
              </a:rPr>
              <a:t> by enemies</a:t>
            </a:r>
            <a:endParaRPr lang="en-US" sz="28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•	 leader of 	Committee for Public Safety, dictator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  <a:cs typeface="Times" pitchFamily="18" charset="0"/>
              </a:rPr>
              <a:t>Rule by terror – “criminals” lose heads</a:t>
            </a:r>
          </a:p>
        </p:txBody>
      </p:sp>
      <p:pic>
        <p:nvPicPr>
          <p:cNvPr id="1026" name="Picture 2" descr="http://covers.openlibrary.org/b/id/581586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400300" cy="3680460"/>
          </a:xfrm>
          <a:prstGeom prst="rect">
            <a:avLst/>
          </a:prstGeom>
          <a:noFill/>
        </p:spPr>
      </p:pic>
      <p:pic>
        <p:nvPicPr>
          <p:cNvPr id="1028" name="Picture 4" descr="http://covers.openlibrary.org/b/id/672120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0"/>
            <a:ext cx="209740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58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b="1" dirty="0">
                <a:solidFill>
                  <a:srgbClr val="FFFF00"/>
                </a:solidFill>
              </a:rPr>
              <a:t>Reign of Terror </a:t>
            </a:r>
            <a:r>
              <a:rPr lang="en-US" sz="3200" dirty="0">
                <a:solidFill>
                  <a:schemeClr val="bg1"/>
                </a:solidFill>
              </a:rPr>
              <a:t>— </a:t>
            </a:r>
          </a:p>
          <a:p>
            <a:pPr>
              <a:tabLst>
                <a:tab pos="228600" algn="l"/>
              </a:tabLs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Kills many opponents – “death to traitors!”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" pitchFamily="18" charset="0"/>
              </a:rPr>
              <a:t>300,000 arrested -</a:t>
            </a:r>
            <a:r>
              <a:rPr lang="en-US" sz="2400" dirty="0">
                <a:solidFill>
                  <a:schemeClr val="bg1"/>
                </a:solidFill>
              </a:rPr>
              <a:t> many falsely accused</a:t>
            </a:r>
            <a:r>
              <a:rPr lang="en-US" sz="2400" dirty="0">
                <a:solidFill>
                  <a:schemeClr val="bg1"/>
                </a:solidFill>
                <a:cs typeface="Times" pitchFamily="18" charset="0"/>
              </a:rPr>
              <a:t> </a:t>
            </a:r>
          </a:p>
          <a:p>
            <a:pPr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17,000 executed </a:t>
            </a:r>
          </a:p>
          <a:p>
            <a:pPr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Thousands die in prisons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85 percent who die during Terror are middle or lower class</a:t>
            </a:r>
          </a:p>
          <a:p>
            <a:pPr>
              <a:tabLst>
                <a:tab pos="228600" algn="l"/>
              </a:tabLst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 descr="http://farm9.staticflickr.com/8328/8078638742_83c326ba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894" y="304801"/>
            <a:ext cx="2498406" cy="3276599"/>
          </a:xfrm>
          <a:prstGeom prst="rect">
            <a:avLst/>
          </a:prstGeom>
          <a:noFill/>
        </p:spPr>
      </p:pic>
      <p:pic>
        <p:nvPicPr>
          <p:cNvPr id="2054" name="Picture 6" descr="http://t3.gstatic.com/images?q=tbn:ANd9GcSO1NyGTXraIJufVrtLZMxY0aht0ttO1Lq4rGTVljX3pHQQtxaFF5czILA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3831660" cy="2948582"/>
          </a:xfrm>
          <a:prstGeom prst="rect">
            <a:avLst/>
          </a:prstGeom>
          <a:noFill/>
        </p:spPr>
      </p:pic>
      <p:pic>
        <p:nvPicPr>
          <p:cNvPr id="6" name="Picture 4" descr="http://themovingtarget.files.wordpress.com/2009/03/robespierre-head.jpg?w=218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95400"/>
            <a:ext cx="2006429" cy="27519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4724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</a:rPr>
              <a:t>The Guillotine -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Fast Falling blade – instant death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Dr. Joseph Guillotine invented as humane way of execution – (less gruesome than undependable , messy swords or axes)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Became symbol of horror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Turn to pages 402 and 403, read “infographic” about the guillotine</a:t>
            </a:r>
          </a:p>
        </p:txBody>
      </p:sp>
      <p:pic>
        <p:nvPicPr>
          <p:cNvPr id="28676" name="Picture 4" descr="http://www.guillotine.dk/Media/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169824" cy="4210050"/>
          </a:xfrm>
          <a:prstGeom prst="rect">
            <a:avLst/>
          </a:prstGeom>
          <a:noFill/>
        </p:spPr>
      </p:pic>
      <p:pic>
        <p:nvPicPr>
          <p:cNvPr id="28680" name="Picture 8" descr="http://i0.wp.com/www.hankeringforhistory.com/wp-content/uploads/2013/01/Joseph-Guillotin.jpg?resize=250%2C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3048000" cy="19641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14400" y="609600"/>
            <a:ext cx="351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cs typeface="Times" pitchFamily="18" charset="0"/>
              </a:rPr>
              <a:t>End of the Terror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1" y="1447800"/>
            <a:ext cx="5105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July 1794, Robespierre  arrested, executed</a:t>
            </a: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Moderate leaders write new 	constitution 1795</a:t>
            </a:r>
          </a:p>
          <a:p>
            <a:pPr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800" b="1" u="sng" dirty="0">
                <a:solidFill>
                  <a:srgbClr val="FFFF00"/>
                </a:solidFill>
              </a:rPr>
              <a:t>Five-man Directory 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          </a:t>
            </a:r>
            <a:r>
              <a:rPr lang="en-US" sz="2400" b="1" u="sng" dirty="0">
                <a:solidFill>
                  <a:schemeClr val="bg1"/>
                </a:solidFill>
              </a:rPr>
              <a:t>Two-house legislature </a:t>
            </a:r>
            <a:r>
              <a:rPr lang="en-US" sz="2400" dirty="0">
                <a:solidFill>
                  <a:schemeClr val="bg1"/>
                </a:solidFill>
              </a:rPr>
              <a:t>             established to restore order: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" pitchFamily="18" charset="0"/>
              </a:rPr>
              <a:t>Middle class &amp; professional people of bourgeoisie  are dominant force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" pitchFamily="18" charset="0"/>
              </a:rPr>
              <a:t>Weak &amp; dictatorial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" pitchFamily="18" charset="0"/>
              </a:rPr>
              <a:t>Directory held power 1795 - 1799</a:t>
            </a:r>
          </a:p>
          <a:p>
            <a:pPr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bastille-day.com/media/Robespierre_Ar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"/>
            <a:ext cx="3475225" cy="3657600"/>
          </a:xfrm>
          <a:prstGeom prst="rect">
            <a:avLst/>
          </a:prstGeom>
          <a:noFill/>
        </p:spPr>
      </p:pic>
      <p:pic>
        <p:nvPicPr>
          <p:cNvPr id="3076" name="Picture 4" descr="http://www.xtimeline.com/__UserPic_Large/37564/evt0912082037006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520086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3733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800" dirty="0">
                <a:solidFill>
                  <a:schemeClr val="bg1"/>
                </a:solidFill>
              </a:rPr>
              <a:t>Corruption, rising prices ,discontent, chaos, rioting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New government makes </a:t>
            </a:r>
            <a:r>
              <a:rPr lang="en-US" sz="2800" b="1" u="sng" dirty="0">
                <a:solidFill>
                  <a:schemeClr val="bg1"/>
                </a:solidFill>
              </a:rPr>
              <a:t>Napoleon Bonaparte</a:t>
            </a:r>
            <a:r>
              <a:rPr lang="en-US" sz="2800" dirty="0">
                <a:solidFill>
                  <a:schemeClr val="bg1"/>
                </a:solidFill>
              </a:rPr>
              <a:t>, (popular military hero,) commander of armies 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Wanted him to follow their goals – instead – he becomes ultimate ruler of France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Politicians turn to Napoleon Bonaparte</a:t>
            </a:r>
          </a:p>
        </p:txBody>
      </p:sp>
      <p:pic>
        <p:nvPicPr>
          <p:cNvPr id="4098" name="Picture 2" descr="http://cdn.dipity.com/uploads/events/5a046af876f387b9b7064f9b7763e916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238625" cy="2857500"/>
          </a:xfrm>
          <a:prstGeom prst="rect">
            <a:avLst/>
          </a:prstGeom>
          <a:noFill/>
        </p:spPr>
      </p:pic>
      <p:pic>
        <p:nvPicPr>
          <p:cNvPr id="4100" name="Picture 4" descr="http://media.comicvine.com/uploads/5/50532/1378985-bon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0"/>
            <a:ext cx="2105025" cy="2769770"/>
          </a:xfrm>
          <a:prstGeom prst="rect">
            <a:avLst/>
          </a:prstGeom>
          <a:noFill/>
        </p:spPr>
      </p:pic>
      <p:pic>
        <p:nvPicPr>
          <p:cNvPr id="4102" name="Picture 6" descr="http://www.cracow-life.com/media/pics/napoleon-po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599" y="4419600"/>
            <a:ext cx="2596771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812" y="3048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Revolution Brings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419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By 1799 : 10-year-old French Revolution dramatically changed France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 Dislodged old social order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Overthrown monarchy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Church under State control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Title “Citizen” applied to people of all social classes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All titles of nobility eliminated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ache2.allpostersimages.com/p/LRG/62/6222/WH13100Z/posters/prisma-archivo-allegory-of-the-french-revolution-french-citizen-blindfolded-trying-to-take-the-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1447800"/>
            <a:ext cx="3491315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Nationalism Spreads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518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Nationalism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= a strong feeling of pride in and devotion to one’s country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464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Revolution and war give French a feeling of loyalty to country, not to a king as in earlier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many songs and festivals celebrating the nation &amp; revolution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“La Marseilles” becomes French National Anthem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“Children of the fatherland to march against the bloody banner”</a:t>
            </a:r>
          </a:p>
        </p:txBody>
      </p:sp>
      <p:pic>
        <p:nvPicPr>
          <p:cNvPr id="6146" name="Picture 2" descr="http://www.marseille-provence.info/images/stories/places/cities/Marseille/rougetdelislesingingthemarseilla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233091" cy="2562225"/>
          </a:xfrm>
          <a:prstGeom prst="rect">
            <a:avLst/>
          </a:prstGeom>
          <a:noFill/>
        </p:spPr>
      </p:pic>
      <p:pic>
        <p:nvPicPr>
          <p:cNvPr id="6148" name="Picture 4" descr="http://www.history.ucsb.edu/faculty/marcuse/classes/2c/2c06/lectures/06FrenchRev/slide02Marseillaise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Revolutionaries Push for Social Reform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286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Religious toleration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Set up State schools to replace religious ones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Organized system to help  the poor, old soldiers, &amp; war widows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Abolished slavery in France’s Caribbean colonies</a:t>
            </a:r>
          </a:p>
        </p:txBody>
      </p:sp>
      <p:pic>
        <p:nvPicPr>
          <p:cNvPr id="7170" name="Picture 2" descr="http://3.bp.blogspot.com/-BNhxN9Tzsmw/UPd-hKuBwKI/AAAAAAAAK0M/H0MUMaio_eo/s640/French_peasants_finding_their_stolen_child-Philip+Hermogenes+Calderon+%25281833%25E2%2580%25931898%2529+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971800" cy="3886782"/>
          </a:xfrm>
          <a:prstGeom prst="rect">
            <a:avLst/>
          </a:prstGeom>
          <a:noFill/>
        </p:spPr>
      </p:pic>
      <p:pic>
        <p:nvPicPr>
          <p:cNvPr id="7172" name="Picture 4" descr="http://tempspresents.files.wordpress.com/2009/07/aboli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5278418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303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66</cp:revision>
  <dcterms:created xsi:type="dcterms:W3CDTF">2013-01-24T15:24:00Z</dcterms:created>
  <dcterms:modified xsi:type="dcterms:W3CDTF">2020-03-12T13:30:59Z</dcterms:modified>
</cp:coreProperties>
</file>